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0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2DB312F-78DF-FD42-9D41-58272EDA9C01}">
          <p14:sldIdLst>
            <p14:sldId id="256"/>
            <p14:sldId id="257"/>
            <p14:sldId id="259"/>
            <p14:sldId id="258"/>
          </p14:sldIdLst>
        </p14:section>
        <p14:section name="EDA" id="{484A4AD8-324C-E448-87B9-3841C689D393}">
          <p14:sldIdLst>
            <p14:sldId id="264"/>
            <p14:sldId id="260"/>
            <p14:sldId id="262"/>
            <p14:sldId id="263"/>
            <p14:sldId id="265"/>
            <p14:sldId id="266"/>
            <p14:sldId id="267"/>
            <p14:sldId id="268"/>
            <p14:sldId id="269"/>
          </p14:sldIdLst>
        </p14:section>
        <p14:section name="FeaturingEngineering" id="{F0F7E73B-8B72-314C-8094-8FC22F3AFF47}">
          <p14:sldIdLst>
            <p14:sldId id="270"/>
            <p14:sldId id="271"/>
          </p14:sldIdLst>
        </p14:section>
        <p14:section name="ML &amp; Conclusion" id="{14ADFCEB-9C17-B445-ADB7-E0FB440ECCA3}">
          <p14:sldIdLst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93"/>
    <a:srgbClr val="FF7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5"/>
    <p:restoredTop sz="94669"/>
  </p:normalViewPr>
  <p:slideViewPr>
    <p:cSldViewPr snapToGrid="0">
      <p:cViewPr varScale="1">
        <p:scale>
          <a:sx n="148" d="100"/>
          <a:sy n="148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D83C0-2D17-1B83-EE0C-9B59D7447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040" y="1076643"/>
            <a:ext cx="9144000" cy="2387600"/>
          </a:xfrm>
        </p:spPr>
        <p:txBody>
          <a:bodyPr anchor="b"/>
          <a:lstStyle>
            <a:lvl1pPr algn="ctr">
              <a:defRPr sz="6000" b="0" i="0">
                <a:solidFill>
                  <a:srgbClr val="002060"/>
                </a:solidFill>
                <a:latin typeface="Cambria" panose="02040503050406030204" pitchFamily="18" charset="0"/>
              </a:defRPr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B0EC1E-E976-A100-D548-D32FC2071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9600" y="3774758"/>
            <a:ext cx="9144000" cy="1655762"/>
          </a:xfrm>
        </p:spPr>
        <p:txBody>
          <a:bodyPr anchor="ctr"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AFE66A-9841-42C1-38E5-7A8BE042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F9BEFC-3FEE-8FD6-B83E-F7C091EF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9E33E2-61D7-6F10-808B-1DE9D35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153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92CA4F-F51E-E49A-0D95-E292BCC5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346ED5-7AEE-DE40-65DC-9EE22B278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120D9E-75C0-A7E4-FCF6-C32D8CB7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56ECD7-CBB0-0A12-AB8D-3C4A262C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5FBB29-D8C6-4B2F-E794-A41CA889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346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666069-DBF4-B9BB-1934-48C2D1B4A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8C08C71-EE80-A2D8-0700-A1F15563D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82EE97-E93D-C3F1-5A41-6EC45A790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E907E3-6854-18B8-6D85-84331C52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7EF472-D2AA-C484-73D9-D6112CB6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541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90A4F-422F-374E-7570-FF6456EC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990C1-25E7-07A5-0733-AA3FD4E84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5F238-4080-AF8D-2ED2-9DA282A5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F6B399-F2F0-929A-536A-E9957BC3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4388BB-9BF5-A76A-3114-5F31DF6D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971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700DC-924A-558E-0137-36501866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8E4889-D86D-8BC0-B300-DA7DB003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CEA13D-8EC4-DE5A-6501-0B731BF2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41CB99-C626-19E7-21AC-E8B66A56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1A7FBE-11D6-CADB-1363-1A6C5222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44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3E5C36-E5BB-E63C-A3C9-711BD72F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AA2863-7F03-FAAE-BB4D-871C368D2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881742-CAC6-739A-4771-43662FE76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4EE00A-7E1E-B2A2-7159-5B37BE0B5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59BB0E-999B-3E46-6C18-1A0CF505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2DE55F-E855-3BF3-55F1-37EF1DBF2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1794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E3FE3-2AA4-1F60-A8A7-FCE2E0AE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764B32-0944-EC8B-66B6-78A0EA709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0F830F-76B9-22D8-AD81-95C661707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2E4FAE4-7896-EA17-2596-520EA7339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2BAF14A-C7C9-1B56-5F10-FAB1E7746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18BEAD-2DA3-4DA2-6CBB-CCBC2B5F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54E4FF-B0C7-766B-0BCE-62784D52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B53F89-F026-8341-207B-88856849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04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C71AD-D1E4-9816-A996-8094EB36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D6596B1-68AA-7229-6FBE-57F365B9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3B8CC7-3A9A-F61B-2686-7B520843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F85A8C-88FC-E120-63A0-E7678732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879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F3C80AC-2C37-B5C6-27D8-0076E769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71FDBC-7779-ECD3-7551-EA34B513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3C4A94-5860-56C0-E1C5-8018CFD8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331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40DF5-72FD-EF6A-4C89-4F1CE269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08" y="31496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C945F2-6D23-6FAB-CB7B-08C13DD51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18161"/>
            <a:ext cx="6555104" cy="53428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40DE175-2508-671F-BCC3-A22EC5EB2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388" y="222996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3C21A7-6592-C9CE-988A-07EC0FA4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4DF715-92B2-25D2-BBB7-9F296BF1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21D592-F0EF-14ED-ADFC-760A2778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123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96B52-75DE-CFA8-ADAF-530F45DB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BC0412D-9FE5-DB59-7482-361E21539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29ABC7E-1EAF-0E50-1A52-8CEDD6988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BE4505-473C-5B39-1C69-021D882F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1550CE-B085-17B1-3E33-5FC032D1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EB7E5F-CC2B-952F-BAB6-85034115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182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6C6700B-2504-A9F8-B2C5-8DE9FC9DE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31068A-5ACD-B332-5B49-8387AC981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900E00-B664-85AC-5380-A6DC5659F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B01FF-236E-DA48-89CB-A5F26A375339}" type="datetimeFigureOut">
              <a:rPr kumimoji="1" lang="zh-TW" altLang="en-US" smtClean="0"/>
              <a:t>2022/11/23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BB3D99-7F27-05E1-433D-8B85D91E9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BF18C5-72BB-52B0-A458-10CA04F49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D8B5D-E918-8E41-AEB5-310AA4939D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82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accent1">
              <a:lumMod val="50000"/>
            </a:schemeClr>
          </a:solidFill>
          <a:latin typeface="Cambria" panose="020405030504060302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rgbClr val="002060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rgbClr val="002060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rgbClr val="002060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2060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2060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archive.ics.uci.edu/ml/datasets/Seoul+Bike+Sharing+Dema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-dot.org/zh/project/seoul-public-bike-13786-1378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nLiuTW/Projects.gi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23AB88-93C5-C73B-F6DA-03EB33520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870" y="1641722"/>
            <a:ext cx="10182260" cy="2387600"/>
          </a:xfrm>
        </p:spPr>
        <p:txBody>
          <a:bodyPr anchor="ctr">
            <a:normAutofit/>
          </a:bodyPr>
          <a:lstStyle/>
          <a:p>
            <a:r>
              <a:rPr kumimoji="1" lang="en-US" altLang="zh-TW" b="1" dirty="0"/>
              <a:t>Machine Learning </a:t>
            </a:r>
            <a:br>
              <a:rPr kumimoji="1" lang="en-US" altLang="zh-TW" b="1" dirty="0"/>
            </a:br>
            <a:r>
              <a:rPr kumimoji="1" lang="en-US" altLang="zh-TW" b="1" dirty="0"/>
              <a:t>Final Project </a:t>
            </a:r>
            <a:endParaRPr kumimoji="1" lang="zh-TW" altLang="en-US" b="1" i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DEC362-107B-7BEC-EC93-815C754F6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2198" y="3856952"/>
            <a:ext cx="9144000" cy="1655762"/>
          </a:xfrm>
        </p:spPr>
        <p:txBody>
          <a:bodyPr/>
          <a:lstStyle/>
          <a:p>
            <a:r>
              <a:rPr kumimoji="1" lang="en-US" altLang="zh-TW" i="1" dirty="0"/>
              <a:t>Ivan Liu</a:t>
            </a:r>
            <a:endParaRPr kumimoji="1"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27776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A94FDF-366E-A6C0-AA67-DB769CF05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2813" y="89299"/>
            <a:ext cx="10206374" cy="667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2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21633FE-667B-2327-D76E-11786B55B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26265"/>
            <a:ext cx="8802826" cy="57122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E75B62-70A6-FC15-E4D4-7A1CD2BF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40" y="2247439"/>
            <a:ext cx="3079923" cy="259424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695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A19D473-BE03-76ED-C116-B051CABEC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3954" y="826265"/>
            <a:ext cx="7878046" cy="520547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AA66913-3E50-6285-DA02-79F3F90A04E0}"/>
              </a:ext>
            </a:extLst>
          </p:cNvPr>
          <p:cNvGrpSpPr/>
          <p:nvPr/>
        </p:nvGrpSpPr>
        <p:grpSpPr>
          <a:xfrm>
            <a:off x="0" y="1745712"/>
            <a:ext cx="4208443" cy="3366575"/>
            <a:chOff x="286438" y="341523"/>
            <a:chExt cx="3676084" cy="300301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B2F1D6D-189C-F905-92B8-9BDBD59A3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38" y="341523"/>
              <a:ext cx="2599981" cy="3003018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95DE4F9-9878-6E5D-E666-B26F884BC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6419" y="341523"/>
              <a:ext cx="1076103" cy="3003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525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BE107F6-551B-DECF-22D7-1C2128B23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15621"/>
            <a:ext cx="8790715" cy="58267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C332DE-A98C-3DA4-664F-4C1FA0EE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980" y="2400299"/>
            <a:ext cx="2857500" cy="2057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30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3111728-DF73-46FE-4E4C-483BB1F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kumimoji="1" lang="en-US" altLang="zh-TW" sz="5400" dirty="0">
                <a:solidFill>
                  <a:schemeClr val="bg2"/>
                </a:solidFill>
              </a:rPr>
              <a:t>Featuring Engineering</a:t>
            </a:r>
            <a:endParaRPr lang="zh-TW" altLang="en-US" sz="5400" dirty="0">
              <a:solidFill>
                <a:schemeClr val="bg2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D2FC21-8D46-43B2-4F47-B76037621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4170822"/>
            <a:ext cx="10515600" cy="1500187"/>
          </a:xfrm>
        </p:spPr>
        <p:txBody>
          <a:bodyPr/>
          <a:lstStyle/>
          <a:p>
            <a:pPr algn="r"/>
            <a:r>
              <a:rPr lang="en-US" altLang="zh-TW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Let’s change some features!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2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FEDE3-9741-3F80-5906-E0492A69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Category Encoding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B43268-D45F-18CE-3607-25C7C75BA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880" y="1646238"/>
            <a:ext cx="6289713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b="1" u="sng" dirty="0" err="1">
                <a:solidFill>
                  <a:srgbClr val="FF7E79"/>
                </a:solidFill>
              </a:rPr>
              <a:t>HourOfTheDay</a:t>
            </a:r>
            <a:endParaRPr kumimoji="1" lang="en-US" altLang="zh-TW" b="1" u="sng" dirty="0">
              <a:solidFill>
                <a:srgbClr val="FF7E79"/>
              </a:solidFill>
            </a:endParaRP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b="1" u="sng" dirty="0">
                <a:solidFill>
                  <a:srgbClr val="FF7E79"/>
                </a:solidFill>
              </a:rPr>
              <a:t>Seasons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b="1" u="sng" dirty="0">
                <a:solidFill>
                  <a:srgbClr val="FF7E79"/>
                </a:solidFill>
              </a:rPr>
              <a:t>month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Holiday → (-1 , 1)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dirty="0" err="1"/>
              <a:t>FunctioningDay</a:t>
            </a:r>
            <a:r>
              <a:rPr kumimoji="1" lang="en-US" altLang="zh-TW" dirty="0"/>
              <a:t> → (0 , 1)</a:t>
            </a:r>
          </a:p>
        </p:txBody>
      </p:sp>
      <p:sp>
        <p:nvSpPr>
          <p:cNvPr id="4" name="右大括弧 3">
            <a:extLst>
              <a:ext uri="{FF2B5EF4-FFF2-40B4-BE49-F238E27FC236}">
                <a16:creationId xmlns:a16="http://schemas.microsoft.com/office/drawing/2014/main" id="{EFFDAA1F-6CAC-6305-6D01-8798A5DC8231}"/>
              </a:ext>
            </a:extLst>
          </p:cNvPr>
          <p:cNvSpPr/>
          <p:nvPr/>
        </p:nvSpPr>
        <p:spPr>
          <a:xfrm>
            <a:off x="5045725" y="1861851"/>
            <a:ext cx="363557" cy="2467778"/>
          </a:xfrm>
          <a:prstGeom prst="rightBrace">
            <a:avLst>
              <a:gd name="adj1" fmla="val 81060"/>
              <a:gd name="adj2" fmla="val 49107"/>
            </a:avLst>
          </a:prstGeom>
          <a:ln w="28575">
            <a:solidFill>
              <a:srgbClr val="009193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63557"/>
                      <a:gd name="connsiteY0" fmla="*/ 0 h 2467778"/>
                      <a:gd name="connsiteX1" fmla="*/ 181779 w 363557"/>
                      <a:gd name="connsiteY1" fmla="*/ 470970 h 2467778"/>
                      <a:gd name="connsiteX2" fmla="*/ 181779 w 363557"/>
                      <a:gd name="connsiteY2" fmla="*/ 740882 h 2467778"/>
                      <a:gd name="connsiteX3" fmla="*/ 363558 w 363557"/>
                      <a:gd name="connsiteY3" fmla="*/ 1211852 h 2467778"/>
                      <a:gd name="connsiteX4" fmla="*/ 181779 w 363557"/>
                      <a:gd name="connsiteY4" fmla="*/ 1682822 h 2467778"/>
                      <a:gd name="connsiteX5" fmla="*/ 181779 w 363557"/>
                      <a:gd name="connsiteY5" fmla="*/ 1996808 h 2467778"/>
                      <a:gd name="connsiteX6" fmla="*/ 0 w 363557"/>
                      <a:gd name="connsiteY6" fmla="*/ 2467778 h 2467778"/>
                      <a:gd name="connsiteX7" fmla="*/ 0 w 363557"/>
                      <a:gd name="connsiteY7" fmla="*/ 1924867 h 2467778"/>
                      <a:gd name="connsiteX8" fmla="*/ 0 w 363557"/>
                      <a:gd name="connsiteY8" fmla="*/ 1480667 h 2467778"/>
                      <a:gd name="connsiteX9" fmla="*/ 0 w 363557"/>
                      <a:gd name="connsiteY9" fmla="*/ 987111 h 2467778"/>
                      <a:gd name="connsiteX10" fmla="*/ 0 w 363557"/>
                      <a:gd name="connsiteY10" fmla="*/ 468878 h 2467778"/>
                      <a:gd name="connsiteX11" fmla="*/ 0 w 363557"/>
                      <a:gd name="connsiteY11" fmla="*/ 0 h 2467778"/>
                      <a:gd name="connsiteX0" fmla="*/ 0 w 363557"/>
                      <a:gd name="connsiteY0" fmla="*/ 0 h 2467778"/>
                      <a:gd name="connsiteX1" fmla="*/ 181779 w 363557"/>
                      <a:gd name="connsiteY1" fmla="*/ 470970 h 2467778"/>
                      <a:gd name="connsiteX2" fmla="*/ 181779 w 363557"/>
                      <a:gd name="connsiteY2" fmla="*/ 740882 h 2467778"/>
                      <a:gd name="connsiteX3" fmla="*/ 363558 w 363557"/>
                      <a:gd name="connsiteY3" fmla="*/ 1211852 h 2467778"/>
                      <a:gd name="connsiteX4" fmla="*/ 181779 w 363557"/>
                      <a:gd name="connsiteY4" fmla="*/ 1682822 h 2467778"/>
                      <a:gd name="connsiteX5" fmla="*/ 181779 w 363557"/>
                      <a:gd name="connsiteY5" fmla="*/ 1996808 h 2467778"/>
                      <a:gd name="connsiteX6" fmla="*/ 0 w 363557"/>
                      <a:gd name="connsiteY6" fmla="*/ 2467778 h 2467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557" h="2467778" stroke="0" extrusionOk="0">
                        <a:moveTo>
                          <a:pt x="0" y="0"/>
                        </a:moveTo>
                        <a:cubicBezTo>
                          <a:pt x="90707" y="-5975"/>
                          <a:pt x="148195" y="223465"/>
                          <a:pt x="181779" y="470970"/>
                        </a:cubicBezTo>
                        <a:cubicBezTo>
                          <a:pt x="204644" y="588815"/>
                          <a:pt x="166545" y="654530"/>
                          <a:pt x="181779" y="740882"/>
                        </a:cubicBezTo>
                        <a:cubicBezTo>
                          <a:pt x="175204" y="995991"/>
                          <a:pt x="259136" y="1220120"/>
                          <a:pt x="363558" y="1211852"/>
                        </a:cubicBezTo>
                        <a:cubicBezTo>
                          <a:pt x="263641" y="1249139"/>
                          <a:pt x="166932" y="1374890"/>
                          <a:pt x="181779" y="1682822"/>
                        </a:cubicBezTo>
                        <a:cubicBezTo>
                          <a:pt x="194374" y="1756581"/>
                          <a:pt x="173277" y="1911843"/>
                          <a:pt x="181779" y="1996808"/>
                        </a:cubicBezTo>
                        <a:cubicBezTo>
                          <a:pt x="170185" y="2267834"/>
                          <a:pt x="98811" y="2452680"/>
                          <a:pt x="0" y="2467778"/>
                        </a:cubicBezTo>
                        <a:cubicBezTo>
                          <a:pt x="-38893" y="2349372"/>
                          <a:pt x="48213" y="2130392"/>
                          <a:pt x="0" y="1924867"/>
                        </a:cubicBezTo>
                        <a:cubicBezTo>
                          <a:pt x="-48213" y="1719342"/>
                          <a:pt x="21171" y="1670847"/>
                          <a:pt x="0" y="1480667"/>
                        </a:cubicBezTo>
                        <a:cubicBezTo>
                          <a:pt x="-21171" y="1290487"/>
                          <a:pt x="17132" y="1102966"/>
                          <a:pt x="0" y="987111"/>
                        </a:cubicBezTo>
                        <a:cubicBezTo>
                          <a:pt x="-17132" y="871256"/>
                          <a:pt x="15734" y="592133"/>
                          <a:pt x="0" y="468878"/>
                        </a:cubicBezTo>
                        <a:cubicBezTo>
                          <a:pt x="-15734" y="345623"/>
                          <a:pt x="860" y="206808"/>
                          <a:pt x="0" y="0"/>
                        </a:cubicBezTo>
                        <a:close/>
                      </a:path>
                      <a:path w="363557" h="2467778" fill="none" extrusionOk="0">
                        <a:moveTo>
                          <a:pt x="0" y="0"/>
                        </a:moveTo>
                        <a:cubicBezTo>
                          <a:pt x="77617" y="-5828"/>
                          <a:pt x="197979" y="190749"/>
                          <a:pt x="181779" y="470970"/>
                        </a:cubicBezTo>
                        <a:cubicBezTo>
                          <a:pt x="197855" y="544077"/>
                          <a:pt x="180479" y="657897"/>
                          <a:pt x="181779" y="740882"/>
                        </a:cubicBezTo>
                        <a:cubicBezTo>
                          <a:pt x="175450" y="1000543"/>
                          <a:pt x="257258" y="1199813"/>
                          <a:pt x="363558" y="1211852"/>
                        </a:cubicBezTo>
                        <a:cubicBezTo>
                          <a:pt x="264225" y="1197507"/>
                          <a:pt x="140179" y="1447003"/>
                          <a:pt x="181779" y="1682822"/>
                        </a:cubicBezTo>
                        <a:cubicBezTo>
                          <a:pt x="182907" y="1830501"/>
                          <a:pt x="175863" y="1905408"/>
                          <a:pt x="181779" y="1996808"/>
                        </a:cubicBezTo>
                        <a:cubicBezTo>
                          <a:pt x="194674" y="2233673"/>
                          <a:pt x="95738" y="2470172"/>
                          <a:pt x="0" y="246777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17B6CD-9D70-D550-C63B-2CBAD0CB2E7B}"/>
              </a:ext>
            </a:extLst>
          </p:cNvPr>
          <p:cNvSpPr txBox="1"/>
          <p:nvPr/>
        </p:nvSpPr>
        <p:spPr>
          <a:xfrm>
            <a:off x="5736118" y="2417451"/>
            <a:ext cx="4552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❌  </a:t>
            </a:r>
            <a:r>
              <a:rPr kumimoji="1" lang="en-US" altLang="zh-TW" sz="3200" i="1" dirty="0"/>
              <a:t>One-hot Encoding</a:t>
            </a:r>
          </a:p>
          <a:p>
            <a:pPr algn="ctr"/>
            <a:endParaRPr kumimoji="1" lang="en-US" altLang="zh-TW" sz="3200" i="1" dirty="0"/>
          </a:p>
          <a:p>
            <a:pPr algn="ctr"/>
            <a:r>
              <a:rPr kumimoji="1" lang="en-US" altLang="zh-TW" sz="3200" dirty="0"/>
              <a:t>✅  </a:t>
            </a:r>
            <a:r>
              <a:rPr kumimoji="1" lang="en-US" altLang="zh-TW" sz="3200" b="1" i="1" dirty="0">
                <a:solidFill>
                  <a:srgbClr val="009193"/>
                </a:solidFill>
              </a:rPr>
              <a:t>Target Encoding</a:t>
            </a:r>
            <a:endParaRPr kumimoji="1" lang="zh-TW" altLang="en-US" sz="3200" b="1" i="1" dirty="0">
              <a:solidFill>
                <a:srgbClr val="009193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A9B5D9B-4EAD-FFAF-E53C-D4931D9B43C9}"/>
              </a:ext>
            </a:extLst>
          </p:cNvPr>
          <p:cNvCxnSpPr/>
          <p:nvPr/>
        </p:nvCxnSpPr>
        <p:spPr>
          <a:xfrm>
            <a:off x="6738652" y="2721167"/>
            <a:ext cx="3132461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51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3111728-DF73-46FE-4E4C-483BB1F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kumimoji="1" lang="en-US" altLang="zh-TW" sz="5400" dirty="0">
                <a:solidFill>
                  <a:schemeClr val="bg2"/>
                </a:solidFill>
              </a:rPr>
              <a:t>Machine Learning</a:t>
            </a:r>
            <a:endParaRPr lang="zh-TW" altLang="en-US" sz="5400" dirty="0">
              <a:solidFill>
                <a:schemeClr val="bg2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D2FC21-8D46-43B2-4F47-B76037621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4170822"/>
            <a:ext cx="10515600" cy="1500187"/>
          </a:xfrm>
        </p:spPr>
        <p:txBody>
          <a:bodyPr/>
          <a:lstStyle/>
          <a:p>
            <a:pPr algn="r"/>
            <a:r>
              <a:rPr lang="en-US" altLang="zh-TW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Modeling, tuning, and prediction.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30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FEDE3-9741-3F80-5906-E0492A69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ML Methods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B43268-D45F-18CE-3607-25C7C75BA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183" y="1646238"/>
            <a:ext cx="6705416" cy="48910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i="1" dirty="0"/>
              <a:t> Linear Regression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i="1" dirty="0"/>
              <a:t> Random Forest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i="1" dirty="0"/>
              <a:t> </a:t>
            </a:r>
            <a:r>
              <a:rPr kumimoji="1" lang="en-US" altLang="zh-TW" i="1" dirty="0" err="1"/>
              <a:t>Adaboost</a:t>
            </a:r>
            <a:endParaRPr kumimoji="1" lang="en-US" altLang="zh-TW" i="1" dirty="0"/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i="1" dirty="0"/>
              <a:t> *</a:t>
            </a:r>
            <a:r>
              <a:rPr kumimoji="1" lang="en-US" altLang="zh-TW" i="1" dirty="0" err="1"/>
              <a:t>LinearSVR</a:t>
            </a:r>
            <a:endParaRPr kumimoji="1" lang="en-US" altLang="zh-TW" i="1" dirty="0"/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i="1" dirty="0"/>
              <a:t> </a:t>
            </a:r>
            <a:r>
              <a:rPr kumimoji="1" lang="en-US" altLang="zh-TW" i="1" dirty="0" err="1"/>
              <a:t>LightGBM</a:t>
            </a:r>
            <a:endParaRPr kumimoji="1" lang="en-US" altLang="zh-TW" i="1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CDF02C44-D092-87ED-2A99-29A7521B19F2}"/>
              </a:ext>
            </a:extLst>
          </p:cNvPr>
          <p:cNvSpPr/>
          <p:nvPr/>
        </p:nvSpPr>
        <p:spPr>
          <a:xfrm>
            <a:off x="5541484" y="2873400"/>
            <a:ext cx="363557" cy="3296046"/>
          </a:xfrm>
          <a:prstGeom prst="rightBrace">
            <a:avLst>
              <a:gd name="adj1" fmla="val 81060"/>
              <a:gd name="adj2" fmla="val 49107"/>
            </a:avLst>
          </a:prstGeom>
          <a:ln w="28575">
            <a:solidFill>
              <a:srgbClr val="009193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63557"/>
                      <a:gd name="connsiteY0" fmla="*/ 0 h 2467778"/>
                      <a:gd name="connsiteX1" fmla="*/ 181779 w 363557"/>
                      <a:gd name="connsiteY1" fmla="*/ 470970 h 2467778"/>
                      <a:gd name="connsiteX2" fmla="*/ 181779 w 363557"/>
                      <a:gd name="connsiteY2" fmla="*/ 740882 h 2467778"/>
                      <a:gd name="connsiteX3" fmla="*/ 363558 w 363557"/>
                      <a:gd name="connsiteY3" fmla="*/ 1211852 h 2467778"/>
                      <a:gd name="connsiteX4" fmla="*/ 181779 w 363557"/>
                      <a:gd name="connsiteY4" fmla="*/ 1682822 h 2467778"/>
                      <a:gd name="connsiteX5" fmla="*/ 181779 w 363557"/>
                      <a:gd name="connsiteY5" fmla="*/ 1996808 h 2467778"/>
                      <a:gd name="connsiteX6" fmla="*/ 0 w 363557"/>
                      <a:gd name="connsiteY6" fmla="*/ 2467778 h 2467778"/>
                      <a:gd name="connsiteX7" fmla="*/ 0 w 363557"/>
                      <a:gd name="connsiteY7" fmla="*/ 1924867 h 2467778"/>
                      <a:gd name="connsiteX8" fmla="*/ 0 w 363557"/>
                      <a:gd name="connsiteY8" fmla="*/ 1480667 h 2467778"/>
                      <a:gd name="connsiteX9" fmla="*/ 0 w 363557"/>
                      <a:gd name="connsiteY9" fmla="*/ 987111 h 2467778"/>
                      <a:gd name="connsiteX10" fmla="*/ 0 w 363557"/>
                      <a:gd name="connsiteY10" fmla="*/ 468878 h 2467778"/>
                      <a:gd name="connsiteX11" fmla="*/ 0 w 363557"/>
                      <a:gd name="connsiteY11" fmla="*/ 0 h 2467778"/>
                      <a:gd name="connsiteX0" fmla="*/ 0 w 363557"/>
                      <a:gd name="connsiteY0" fmla="*/ 0 h 2467778"/>
                      <a:gd name="connsiteX1" fmla="*/ 181779 w 363557"/>
                      <a:gd name="connsiteY1" fmla="*/ 470970 h 2467778"/>
                      <a:gd name="connsiteX2" fmla="*/ 181779 w 363557"/>
                      <a:gd name="connsiteY2" fmla="*/ 740882 h 2467778"/>
                      <a:gd name="connsiteX3" fmla="*/ 363558 w 363557"/>
                      <a:gd name="connsiteY3" fmla="*/ 1211852 h 2467778"/>
                      <a:gd name="connsiteX4" fmla="*/ 181779 w 363557"/>
                      <a:gd name="connsiteY4" fmla="*/ 1682822 h 2467778"/>
                      <a:gd name="connsiteX5" fmla="*/ 181779 w 363557"/>
                      <a:gd name="connsiteY5" fmla="*/ 1996808 h 2467778"/>
                      <a:gd name="connsiteX6" fmla="*/ 0 w 363557"/>
                      <a:gd name="connsiteY6" fmla="*/ 2467778 h 2467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557" h="2467778" stroke="0" extrusionOk="0">
                        <a:moveTo>
                          <a:pt x="0" y="0"/>
                        </a:moveTo>
                        <a:cubicBezTo>
                          <a:pt x="90707" y="-5975"/>
                          <a:pt x="148195" y="223465"/>
                          <a:pt x="181779" y="470970"/>
                        </a:cubicBezTo>
                        <a:cubicBezTo>
                          <a:pt x="204644" y="588815"/>
                          <a:pt x="166545" y="654530"/>
                          <a:pt x="181779" y="740882"/>
                        </a:cubicBezTo>
                        <a:cubicBezTo>
                          <a:pt x="175204" y="995991"/>
                          <a:pt x="259136" y="1220120"/>
                          <a:pt x="363558" y="1211852"/>
                        </a:cubicBezTo>
                        <a:cubicBezTo>
                          <a:pt x="263641" y="1249139"/>
                          <a:pt x="166932" y="1374890"/>
                          <a:pt x="181779" y="1682822"/>
                        </a:cubicBezTo>
                        <a:cubicBezTo>
                          <a:pt x="194374" y="1756581"/>
                          <a:pt x="173277" y="1911843"/>
                          <a:pt x="181779" y="1996808"/>
                        </a:cubicBezTo>
                        <a:cubicBezTo>
                          <a:pt x="170185" y="2267834"/>
                          <a:pt x="98811" y="2452680"/>
                          <a:pt x="0" y="2467778"/>
                        </a:cubicBezTo>
                        <a:cubicBezTo>
                          <a:pt x="-38893" y="2349372"/>
                          <a:pt x="48213" y="2130392"/>
                          <a:pt x="0" y="1924867"/>
                        </a:cubicBezTo>
                        <a:cubicBezTo>
                          <a:pt x="-48213" y="1719342"/>
                          <a:pt x="21171" y="1670847"/>
                          <a:pt x="0" y="1480667"/>
                        </a:cubicBezTo>
                        <a:cubicBezTo>
                          <a:pt x="-21171" y="1290487"/>
                          <a:pt x="17132" y="1102966"/>
                          <a:pt x="0" y="987111"/>
                        </a:cubicBezTo>
                        <a:cubicBezTo>
                          <a:pt x="-17132" y="871256"/>
                          <a:pt x="15734" y="592133"/>
                          <a:pt x="0" y="468878"/>
                        </a:cubicBezTo>
                        <a:cubicBezTo>
                          <a:pt x="-15734" y="345623"/>
                          <a:pt x="860" y="206808"/>
                          <a:pt x="0" y="0"/>
                        </a:cubicBezTo>
                        <a:close/>
                      </a:path>
                      <a:path w="363557" h="2467778" fill="none" extrusionOk="0">
                        <a:moveTo>
                          <a:pt x="0" y="0"/>
                        </a:moveTo>
                        <a:cubicBezTo>
                          <a:pt x="77617" y="-5828"/>
                          <a:pt x="197979" y="190749"/>
                          <a:pt x="181779" y="470970"/>
                        </a:cubicBezTo>
                        <a:cubicBezTo>
                          <a:pt x="197855" y="544077"/>
                          <a:pt x="180479" y="657897"/>
                          <a:pt x="181779" y="740882"/>
                        </a:cubicBezTo>
                        <a:cubicBezTo>
                          <a:pt x="175450" y="1000543"/>
                          <a:pt x="257258" y="1199813"/>
                          <a:pt x="363558" y="1211852"/>
                        </a:cubicBezTo>
                        <a:cubicBezTo>
                          <a:pt x="264225" y="1197507"/>
                          <a:pt x="140179" y="1447003"/>
                          <a:pt x="181779" y="1682822"/>
                        </a:cubicBezTo>
                        <a:cubicBezTo>
                          <a:pt x="182907" y="1830501"/>
                          <a:pt x="175863" y="1905408"/>
                          <a:pt x="181779" y="1996808"/>
                        </a:cubicBezTo>
                        <a:cubicBezTo>
                          <a:pt x="194674" y="2233673"/>
                          <a:pt x="95738" y="2470172"/>
                          <a:pt x="0" y="246777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724EC57-F100-E51B-A199-4AB45FA03797}"/>
              </a:ext>
            </a:extLst>
          </p:cNvPr>
          <p:cNvSpPr txBox="1"/>
          <p:nvPr/>
        </p:nvSpPr>
        <p:spPr>
          <a:xfrm>
            <a:off x="5953240" y="3655873"/>
            <a:ext cx="4552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i="1" dirty="0">
                <a:solidFill>
                  <a:srgbClr val="009193"/>
                </a:solidFill>
              </a:rPr>
              <a:t>Random Search</a:t>
            </a:r>
          </a:p>
          <a:p>
            <a:pPr algn="ctr"/>
            <a:r>
              <a:rPr kumimoji="1" lang="en-US" altLang="zh-TW" sz="3200" b="1" i="1" dirty="0">
                <a:solidFill>
                  <a:srgbClr val="009193"/>
                </a:solidFill>
              </a:rPr>
              <a:t>&amp;</a:t>
            </a:r>
          </a:p>
          <a:p>
            <a:pPr algn="ctr"/>
            <a:r>
              <a:rPr kumimoji="1" lang="en-US" altLang="zh-TW" sz="3200" b="1" i="1" dirty="0">
                <a:solidFill>
                  <a:srgbClr val="009193"/>
                </a:solidFill>
              </a:rPr>
              <a:t>Grid Search</a:t>
            </a:r>
            <a:endParaRPr kumimoji="1" lang="zh-TW" altLang="en-US" sz="3200" b="1" i="1" dirty="0">
              <a:solidFill>
                <a:srgbClr val="009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AC5DC82-EAFE-997D-7714-B132CB632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521" y="125630"/>
            <a:ext cx="11592958" cy="66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2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F72A20B-CB88-0506-B84F-C03EB96E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498" y="33511"/>
            <a:ext cx="11105003" cy="67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0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FEDE3-9741-3F80-5906-E0492A69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B43268-D45F-18CE-3607-25C7C75B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Seoul Bike Sharing Demand</a:t>
            </a:r>
            <a:endParaRPr kumimoji="1" lang="en-US" altLang="zh-TW" dirty="0"/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A regression problem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one-year data, recorded hourly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8,760 observation, 14 features</a:t>
            </a:r>
            <a:endParaRPr kumimoji="1" lang="zh-TW" altLang="en-US" dirty="0"/>
          </a:p>
        </p:txBody>
      </p:sp>
      <p:pic>
        <p:nvPicPr>
          <p:cNvPr id="1026" name="Picture 2" descr="Red Dot Design Award: Seoul Public Bike">
            <a:extLst>
              <a:ext uri="{FF2B5EF4-FFF2-40B4-BE49-F238E27FC236}">
                <a16:creationId xmlns:a16="http://schemas.microsoft.com/office/drawing/2014/main" id="{A5881A17-9D26-1948-91DC-D9B20312A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8" y="1469208"/>
            <a:ext cx="4401572" cy="3301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ED694C6-F2B1-D8D9-7EDF-7A4697487AD8}"/>
              </a:ext>
            </a:extLst>
          </p:cNvPr>
          <p:cNvSpPr txBox="1"/>
          <p:nvPr/>
        </p:nvSpPr>
        <p:spPr>
          <a:xfrm>
            <a:off x="8731430" y="4849805"/>
            <a:ext cx="181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Photo on </a:t>
            </a:r>
            <a:r>
              <a:rPr kumimoji="1" lang="en-US" altLang="zh-TW" sz="1200" i="1" dirty="0">
                <a:hlinkClick r:id="rId4"/>
              </a:rPr>
              <a:t>Red Dot Org</a:t>
            </a:r>
            <a:r>
              <a:rPr kumimoji="1" lang="en-US" altLang="zh-TW" sz="1200" i="1" dirty="0"/>
              <a:t>.</a:t>
            </a:r>
            <a:endParaRPr kumimoji="1" lang="zh-TW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8231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0526F13-8A1B-74D7-4727-E3AC314A7F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904" y="179604"/>
            <a:ext cx="10548191" cy="649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9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FEDE3-9741-3F80-5906-E0492A69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B43268-D45F-18CE-3607-25C7C75BA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149" y="1414884"/>
            <a:ext cx="6705416" cy="489108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EDA &amp; domain experts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👑 </a:t>
            </a:r>
            <a:r>
              <a:rPr kumimoji="1" lang="en-US" altLang="zh-TW" i="1" dirty="0"/>
              <a:t>Random Forest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 Time-series data</a:t>
            </a:r>
          </a:p>
        </p:txBody>
      </p:sp>
    </p:spTree>
    <p:extLst>
      <p:ext uri="{BB962C8B-B14F-4D97-AF65-F5344CB8AC3E}">
        <p14:creationId xmlns:p14="http://schemas.microsoft.com/office/powerpoint/2010/main" val="147835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3111728-DF73-46FE-4E4C-483BB1F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kumimoji="1" lang="en-US" altLang="zh-TW" sz="5400" dirty="0">
                <a:solidFill>
                  <a:schemeClr val="bg2"/>
                </a:solidFill>
              </a:rPr>
              <a:t>Thanks For Watching</a:t>
            </a:r>
            <a:endParaRPr lang="zh-TW" altLang="en-US" sz="5400" dirty="0">
              <a:solidFill>
                <a:schemeClr val="bg2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D2FC21-8D46-43B2-4F47-B76037621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4170822"/>
            <a:ext cx="10515600" cy="1500187"/>
          </a:xfrm>
        </p:spPr>
        <p:txBody>
          <a:bodyPr/>
          <a:lstStyle/>
          <a:p>
            <a:pPr algn="r"/>
            <a:r>
              <a:rPr lang="en-US" altLang="zh-TW" dirty="0">
                <a:solidFill>
                  <a:schemeClr val="tx2">
                    <a:lumMod val="20000"/>
                    <a:lumOff val="80000"/>
                  </a:schemeClr>
                </a:solidFill>
              </a:rPr>
              <a:t>You can find my work on my </a:t>
            </a:r>
            <a:r>
              <a:rPr lang="en-US" altLang="zh-TW" dirty="0" err="1">
                <a:solidFill>
                  <a:schemeClr val="tx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zh-TW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573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FEDE3-9741-3F80-5906-E0492A69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Feature Information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B43268-D45F-18CE-3607-25C7C75BA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167" y="1815350"/>
            <a:ext cx="11223661" cy="4410788"/>
          </a:xfrm>
        </p:spPr>
        <p:txBody>
          <a:bodyPr numCol="2">
            <a:normAutofit fontScale="55000" lnSpcReduction="20000"/>
          </a:bodyPr>
          <a:lstStyle/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accent6"/>
                </a:solidFill>
              </a:rPr>
              <a:t>Date</a:t>
            </a:r>
            <a:r>
              <a:rPr kumimoji="1" lang="en-US" altLang="zh-TW" dirty="0"/>
              <a:t> : year-month-day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Rented Bike count – </a:t>
            </a:r>
            <a:br>
              <a:rPr kumimoji="1" lang="en-US" altLang="zh-TW" dirty="0"/>
            </a:br>
            <a:r>
              <a:rPr kumimoji="1" lang="en-US" altLang="zh-TW" dirty="0"/>
              <a:t>Count of bikes rented at each hour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accent6"/>
                </a:solidFill>
              </a:rPr>
              <a:t>Hour</a:t>
            </a:r>
            <a:r>
              <a:rPr kumimoji="1" lang="en-US" altLang="zh-TW" dirty="0"/>
              <a:t> - Hour of the day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Temperature - Temperature in Celsius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Humidity - %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Windspeed - m/s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Visibility - 10m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Dew point temperature - Celsius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Solar radiation - MJ/m2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Rainfall - mm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Snowfall - cm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accent6"/>
                </a:solidFill>
              </a:rPr>
              <a:t>Seasons</a:t>
            </a:r>
            <a:r>
              <a:rPr kumimoji="1" lang="en-US" altLang="zh-TW" dirty="0"/>
              <a:t> - Winter, Spring, Summer, Autumn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accent6"/>
                </a:solidFill>
              </a:rPr>
              <a:t>Holiday</a:t>
            </a:r>
            <a:r>
              <a:rPr kumimoji="1" lang="en-US" altLang="zh-TW" dirty="0"/>
              <a:t> - Holiday/No holiday</a:t>
            </a:r>
          </a:p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accent6"/>
                </a:solidFill>
              </a:rPr>
              <a:t>Functional Day</a:t>
            </a:r>
            <a:r>
              <a:rPr kumimoji="1" lang="en-US" altLang="zh-TW" dirty="0"/>
              <a:t> – </a:t>
            </a:r>
            <a:br>
              <a:rPr kumimoji="1" lang="en-US" altLang="zh-TW" dirty="0"/>
            </a:br>
            <a:r>
              <a:rPr kumimoji="1" lang="en-US" altLang="zh-TW" dirty="0" err="1"/>
              <a:t>NoFunc</a:t>
            </a:r>
            <a:r>
              <a:rPr kumimoji="1" lang="en-US" altLang="zh-TW" dirty="0"/>
              <a:t>(Non Functional Hours), Fun(Functional hours)</a:t>
            </a:r>
          </a:p>
        </p:txBody>
      </p:sp>
    </p:spTree>
    <p:extLst>
      <p:ext uri="{BB962C8B-B14F-4D97-AF65-F5344CB8AC3E}">
        <p14:creationId xmlns:p14="http://schemas.microsoft.com/office/powerpoint/2010/main" val="2746385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16E732-C350-CB7B-55FE-EC673E1B0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6" y="27885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Steps</a:t>
            </a:r>
            <a:endParaRPr kumimoji="1" lang="zh-TW" altLang="en-US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09166436-C330-2775-50B6-A117114C2434}"/>
              </a:ext>
            </a:extLst>
          </p:cNvPr>
          <p:cNvSpPr/>
          <p:nvPr/>
        </p:nvSpPr>
        <p:spPr>
          <a:xfrm>
            <a:off x="340246" y="2897312"/>
            <a:ext cx="1592494" cy="1489752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002060"/>
                </a:solidFill>
              </a:rPr>
              <a:t>Data</a:t>
            </a:r>
            <a:endParaRPr kumimoji="1"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94AA2DC-63E5-FDE8-EBC5-2CD481A9B3D7}"/>
              </a:ext>
            </a:extLst>
          </p:cNvPr>
          <p:cNvSpPr/>
          <p:nvPr/>
        </p:nvSpPr>
        <p:spPr>
          <a:xfrm>
            <a:off x="2646795" y="2907586"/>
            <a:ext cx="1592494" cy="1489752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002060"/>
                </a:solidFill>
              </a:rPr>
              <a:t>Data Cleaning</a:t>
            </a:r>
            <a:endParaRPr kumimoji="1" lang="zh-TW" altLang="en-US" sz="2400" dirty="0">
              <a:solidFill>
                <a:srgbClr val="002060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6E882E10-BC82-5659-6FEE-D20A679AA03E}"/>
              </a:ext>
            </a:extLst>
          </p:cNvPr>
          <p:cNvSpPr/>
          <p:nvPr/>
        </p:nvSpPr>
        <p:spPr>
          <a:xfrm>
            <a:off x="4248686" y="947133"/>
            <a:ext cx="1592494" cy="1489752"/>
          </a:xfrm>
          <a:prstGeom prst="roundRect">
            <a:avLst/>
          </a:prstGeom>
          <a:noFill/>
          <a:ln w="19050">
            <a:solidFill>
              <a:srgbClr val="FF7E79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002060"/>
                </a:solidFill>
              </a:rPr>
              <a:t>EDA</a:t>
            </a:r>
          </a:p>
          <a:p>
            <a:pPr algn="ctr"/>
            <a:r>
              <a:rPr kumimoji="1" lang="en-US" altLang="zh-TW" dirty="0">
                <a:solidFill>
                  <a:srgbClr val="002060"/>
                </a:solidFill>
              </a:rPr>
              <a:t>(Exploratory</a:t>
            </a:r>
          </a:p>
          <a:p>
            <a:pPr algn="ctr"/>
            <a:r>
              <a:rPr kumimoji="1" lang="en-US" altLang="zh-TW" dirty="0">
                <a:solidFill>
                  <a:srgbClr val="002060"/>
                </a:solidFill>
              </a:rPr>
              <a:t>Data</a:t>
            </a:r>
          </a:p>
          <a:p>
            <a:pPr algn="ctr"/>
            <a:r>
              <a:rPr kumimoji="1" lang="en-US" altLang="zh-TW" dirty="0">
                <a:solidFill>
                  <a:srgbClr val="002060"/>
                </a:solidFill>
              </a:rPr>
              <a:t>Analysis)</a:t>
            </a:r>
            <a:endParaRPr kumimoji="1" lang="zh-TW" altLang="en-US" dirty="0">
              <a:solidFill>
                <a:srgbClr val="002060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4861837-7768-EABB-A845-C2E9C6FB62D6}"/>
              </a:ext>
            </a:extLst>
          </p:cNvPr>
          <p:cNvSpPr/>
          <p:nvPr/>
        </p:nvSpPr>
        <p:spPr>
          <a:xfrm>
            <a:off x="5835465" y="2887037"/>
            <a:ext cx="1592494" cy="1489752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900" dirty="0">
                <a:solidFill>
                  <a:srgbClr val="002060"/>
                </a:solidFill>
              </a:rPr>
              <a:t>Feature</a:t>
            </a:r>
          </a:p>
          <a:p>
            <a:pPr algn="ctr"/>
            <a:r>
              <a:rPr kumimoji="1" lang="en-US" altLang="zh-TW" sz="1900" dirty="0">
                <a:solidFill>
                  <a:srgbClr val="002060"/>
                </a:solidFill>
              </a:rPr>
              <a:t>Engineering</a:t>
            </a:r>
            <a:endParaRPr kumimoji="1" lang="zh-TW" altLang="en-US" sz="1900" dirty="0">
              <a:solidFill>
                <a:srgbClr val="002060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8C70E82-416C-52D5-B5F6-CBC90B77E4B8}"/>
              </a:ext>
            </a:extLst>
          </p:cNvPr>
          <p:cNvSpPr/>
          <p:nvPr/>
        </p:nvSpPr>
        <p:spPr>
          <a:xfrm>
            <a:off x="8165045" y="2871625"/>
            <a:ext cx="1592494" cy="1489752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>
                <a:solidFill>
                  <a:srgbClr val="002060"/>
                </a:solidFill>
              </a:rPr>
              <a:t>Machine</a:t>
            </a:r>
          </a:p>
          <a:p>
            <a:pPr algn="ctr"/>
            <a:r>
              <a:rPr kumimoji="1" lang="en-US" altLang="zh-TW" sz="2200" dirty="0">
                <a:solidFill>
                  <a:srgbClr val="002060"/>
                </a:solidFill>
              </a:rPr>
              <a:t>Learning</a:t>
            </a:r>
            <a:endParaRPr kumimoji="1"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665DF33-6A32-528D-B0DB-9FACA11CCB15}"/>
              </a:ext>
            </a:extLst>
          </p:cNvPr>
          <p:cNvSpPr/>
          <p:nvPr/>
        </p:nvSpPr>
        <p:spPr>
          <a:xfrm>
            <a:off x="10494625" y="2871625"/>
            <a:ext cx="1592494" cy="1489752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>
                <a:solidFill>
                  <a:srgbClr val="002060"/>
                </a:solidFill>
              </a:rPr>
              <a:t>Prediction</a:t>
            </a:r>
          </a:p>
          <a:p>
            <a:pPr algn="ctr"/>
            <a:r>
              <a:rPr kumimoji="1" lang="en-US" altLang="zh-TW" sz="2200" dirty="0">
                <a:solidFill>
                  <a:srgbClr val="002060"/>
                </a:solidFill>
              </a:rPr>
              <a:t>Error</a:t>
            </a:r>
            <a:endParaRPr kumimoji="1" lang="zh-TW" altLang="en-US" sz="2200" dirty="0">
              <a:solidFill>
                <a:srgbClr val="002060"/>
              </a:solidFill>
            </a:endParaRPr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3AD2B85E-B84A-9BAD-CB69-F9EBA600062F}"/>
              </a:ext>
            </a:extLst>
          </p:cNvPr>
          <p:cNvSpPr/>
          <p:nvPr/>
        </p:nvSpPr>
        <p:spPr>
          <a:xfrm>
            <a:off x="2106331" y="3493212"/>
            <a:ext cx="389904" cy="31849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59960C48-7E94-DF19-DD69-C0A793624E58}"/>
              </a:ext>
            </a:extLst>
          </p:cNvPr>
          <p:cNvSpPr/>
          <p:nvPr/>
        </p:nvSpPr>
        <p:spPr>
          <a:xfrm>
            <a:off x="7623553" y="3462390"/>
            <a:ext cx="389904" cy="31849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18E655A8-DBE0-D5C8-4FF8-30BD20396911}"/>
              </a:ext>
            </a:extLst>
          </p:cNvPr>
          <p:cNvSpPr/>
          <p:nvPr/>
        </p:nvSpPr>
        <p:spPr>
          <a:xfrm>
            <a:off x="9976335" y="3472664"/>
            <a:ext cx="389904" cy="31849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093E82F6-B669-AB73-117D-515DE1F60DC4}"/>
              </a:ext>
            </a:extLst>
          </p:cNvPr>
          <p:cNvSpPr/>
          <p:nvPr/>
        </p:nvSpPr>
        <p:spPr>
          <a:xfrm rot="18932065">
            <a:off x="3863212" y="2424700"/>
            <a:ext cx="389904" cy="31849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26AB379C-8CDF-D6C6-C0B9-C048F1B5029D}"/>
              </a:ext>
            </a:extLst>
          </p:cNvPr>
          <p:cNvSpPr/>
          <p:nvPr/>
        </p:nvSpPr>
        <p:spPr>
          <a:xfrm rot="2782299">
            <a:off x="5825576" y="2455522"/>
            <a:ext cx="389904" cy="31849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173DBD1C-07C9-7E3A-E85D-36C5837BA0B6}"/>
              </a:ext>
            </a:extLst>
          </p:cNvPr>
          <p:cNvCxnSpPr>
            <a:stCxn id="10" idx="2"/>
            <a:endCxn id="9" idx="2"/>
          </p:cNvCxnSpPr>
          <p:nvPr/>
        </p:nvCxnSpPr>
        <p:spPr>
          <a:xfrm rot="5400000">
            <a:off x="10126082" y="3196587"/>
            <a:ext cx="12700" cy="2329580"/>
          </a:xfrm>
          <a:prstGeom prst="bentConnector3">
            <a:avLst>
              <a:gd name="adj1" fmla="val 5844945"/>
            </a:avLst>
          </a:prstGeom>
          <a:ln w="19050">
            <a:solidFill>
              <a:srgbClr val="FF7E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540FAB5-E680-CFBA-9E8C-DD1F333E8E32}"/>
              </a:ext>
            </a:extLst>
          </p:cNvPr>
          <p:cNvSpPr txBox="1"/>
          <p:nvPr/>
        </p:nvSpPr>
        <p:spPr>
          <a:xfrm>
            <a:off x="8789306" y="5259255"/>
            <a:ext cx="276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7E79"/>
                </a:solidFill>
              </a:rPr>
              <a:t>Hyperparameter Tuning</a:t>
            </a:r>
            <a:endParaRPr kumimoji="1" lang="zh-TW" altLang="en-US" b="1" dirty="0">
              <a:solidFill>
                <a:srgbClr val="FF7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9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4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3111728-DF73-46FE-4E4C-483BB1F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kumimoji="1" lang="en-US" altLang="zh-TW" sz="5400" dirty="0">
                <a:solidFill>
                  <a:schemeClr val="bg2"/>
                </a:solidFill>
              </a:rPr>
              <a:t>EDA (Exploratory Data Analysis)</a:t>
            </a:r>
            <a:endParaRPr lang="zh-TW" altLang="en-US" sz="5400" dirty="0">
              <a:solidFill>
                <a:schemeClr val="bg2"/>
              </a:solidFill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FD2FC21-8D46-43B2-4F47-B76037621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4170822"/>
            <a:ext cx="10515600" cy="1500187"/>
          </a:xfrm>
        </p:spPr>
        <p:txBody>
          <a:bodyPr/>
          <a:lstStyle/>
          <a:p>
            <a:pPr algn="r"/>
            <a:r>
              <a:rPr lang="en-US" altLang="zh-TW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Let’s explore the dataset!</a:t>
            </a:r>
            <a:endParaRPr lang="zh-TW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4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F59B2A7-EE97-1B54-5812-91007A011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43954" y="0"/>
            <a:ext cx="109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309F435-52C7-BCBA-5395-01F588F96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6164" y="854384"/>
            <a:ext cx="6285836" cy="57320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C68AE6-FD24-C443-25B2-5DF497AB4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" b="-1"/>
          <a:stretch/>
        </p:blipFill>
        <p:spPr>
          <a:xfrm>
            <a:off x="1" y="604360"/>
            <a:ext cx="5906164" cy="59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0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F262486-191D-73F1-70DA-D7AD88007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167" y="0"/>
            <a:ext cx="11607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FEDE3-9741-3F80-5906-E0492A69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37" y="32067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Categorical Features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B43268-D45F-18CE-3607-25C7C75BA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80" y="1646238"/>
            <a:ext cx="7027844" cy="4351338"/>
          </a:xfrm>
        </p:spPr>
        <p:txBody>
          <a:bodyPr anchor="ctr"/>
          <a:lstStyle/>
          <a:p>
            <a:pPr>
              <a:lnSpc>
                <a:spcPct val="150000"/>
              </a:lnSpc>
              <a:buSzPct val="80000"/>
              <a:buFont typeface="標準系統字體"/>
              <a:buChar char="🚲"/>
            </a:pPr>
            <a:r>
              <a:rPr kumimoji="1" lang="en-US" altLang="zh-TW" dirty="0"/>
              <a:t> the purpose of renting bikes</a:t>
            </a: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2F2798E-26B8-DE2E-C50A-FEB9C7668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4646"/>
              </p:ext>
            </p:extLst>
          </p:nvPr>
        </p:nvGraphicFramePr>
        <p:xfrm>
          <a:off x="7171982" y="1953851"/>
          <a:ext cx="4979625" cy="3736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9875">
                  <a:extLst>
                    <a:ext uri="{9D8B030D-6E8A-4147-A177-3AD203B41FA5}">
                      <a16:colId xmlns:a16="http://schemas.microsoft.com/office/drawing/2014/main" val="3327261504"/>
                    </a:ext>
                  </a:extLst>
                </a:gridCol>
                <a:gridCol w="1659875">
                  <a:extLst>
                    <a:ext uri="{9D8B030D-6E8A-4147-A177-3AD203B41FA5}">
                      <a16:colId xmlns:a16="http://schemas.microsoft.com/office/drawing/2014/main" val="3659258219"/>
                    </a:ext>
                  </a:extLst>
                </a:gridCol>
                <a:gridCol w="1659875">
                  <a:extLst>
                    <a:ext uri="{9D8B030D-6E8A-4147-A177-3AD203B41FA5}">
                      <a16:colId xmlns:a16="http://schemas.microsoft.com/office/drawing/2014/main" val="422615633"/>
                    </a:ext>
                  </a:extLst>
                </a:gridCol>
              </a:tblGrid>
              <a:tr h="93402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Holiday</a:t>
                      </a:r>
                      <a:endParaRPr lang="zh-TW" alt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Holiday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 Holiday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353865"/>
                  </a:ext>
                </a:extLst>
              </a:tr>
              <a:tr h="93402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Functioning Day</a:t>
                      </a:r>
                      <a:endParaRPr lang="zh-TW" alt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553103"/>
                  </a:ext>
                </a:extLst>
              </a:tr>
              <a:tr h="93402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</a:t>
                      </a:r>
                      <a:endParaRPr lang="zh-TW" alt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271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290942"/>
                  </a:ext>
                </a:extLst>
              </a:tr>
              <a:tr h="93402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Yes</a:t>
                      </a:r>
                      <a:endParaRPr lang="zh-TW" alt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8057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170853"/>
                  </a:ext>
                </a:extLst>
              </a:tr>
            </a:tbl>
          </a:graphicData>
        </a:graphic>
      </p:graphicFrame>
      <p:sp>
        <p:nvSpPr>
          <p:cNvPr id="6" name="圓角矩形 5">
            <a:extLst>
              <a:ext uri="{FF2B5EF4-FFF2-40B4-BE49-F238E27FC236}">
                <a16:creationId xmlns:a16="http://schemas.microsoft.com/office/drawing/2014/main" id="{1858B981-0F81-13BA-144A-45B4FCF153E8}"/>
              </a:ext>
            </a:extLst>
          </p:cNvPr>
          <p:cNvSpPr/>
          <p:nvPr/>
        </p:nvSpPr>
        <p:spPr>
          <a:xfrm>
            <a:off x="9066882" y="4836406"/>
            <a:ext cx="2842351" cy="749147"/>
          </a:xfrm>
          <a:prstGeom prst="roundRect">
            <a:avLst/>
          </a:prstGeom>
          <a:noFill/>
          <a:ln w="28575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295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275</Words>
  <Application>Microsoft Macintosh PowerPoint</Application>
  <PresentationFormat>寬螢幕</PresentationFormat>
  <Paragraphs>79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標準系統字體</vt:lpstr>
      <vt:lpstr>Arial</vt:lpstr>
      <vt:lpstr>Cambria</vt:lpstr>
      <vt:lpstr>Office 佈景主題</vt:lpstr>
      <vt:lpstr>Machine Learning  Final Project </vt:lpstr>
      <vt:lpstr>Introduction</vt:lpstr>
      <vt:lpstr>Feature Information</vt:lpstr>
      <vt:lpstr>Steps</vt:lpstr>
      <vt:lpstr>EDA (Exploratory Data Analysis)</vt:lpstr>
      <vt:lpstr>PowerPoint 簡報</vt:lpstr>
      <vt:lpstr>PowerPoint 簡報</vt:lpstr>
      <vt:lpstr>PowerPoint 簡報</vt:lpstr>
      <vt:lpstr>Categorical Features</vt:lpstr>
      <vt:lpstr>PowerPoint 簡報</vt:lpstr>
      <vt:lpstr>PowerPoint 簡報</vt:lpstr>
      <vt:lpstr>PowerPoint 簡報</vt:lpstr>
      <vt:lpstr>PowerPoint 簡報</vt:lpstr>
      <vt:lpstr>Featuring Engineering</vt:lpstr>
      <vt:lpstr>Category Encoding</vt:lpstr>
      <vt:lpstr>Machine Learning</vt:lpstr>
      <vt:lpstr>ML Methods</vt:lpstr>
      <vt:lpstr>PowerPoint 簡報</vt:lpstr>
      <vt:lpstr>PowerPoint 簡報</vt:lpstr>
      <vt:lpstr>PowerPoint 簡報</vt:lpstr>
      <vt:lpstr>Conclusion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Ivan Liu</cp:lastModifiedBy>
  <cp:revision>12</cp:revision>
  <dcterms:created xsi:type="dcterms:W3CDTF">2022-11-22T23:54:50Z</dcterms:created>
  <dcterms:modified xsi:type="dcterms:W3CDTF">2022-11-23T13:30:30Z</dcterms:modified>
</cp:coreProperties>
</file>